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55" r:id="rId2"/>
    <p:sldId id="325" r:id="rId3"/>
    <p:sldId id="356" r:id="rId4"/>
    <p:sldId id="357" r:id="rId5"/>
    <p:sldId id="363" r:id="rId6"/>
    <p:sldId id="359" r:id="rId7"/>
    <p:sldId id="358" r:id="rId8"/>
    <p:sldId id="334" r:id="rId9"/>
    <p:sldId id="260" r:id="rId10"/>
    <p:sldId id="276" r:id="rId11"/>
    <p:sldId id="277" r:id="rId12"/>
    <p:sldId id="279" r:id="rId13"/>
    <p:sldId id="360" r:id="rId14"/>
    <p:sldId id="292" r:id="rId15"/>
    <p:sldId id="361" r:id="rId16"/>
    <p:sldId id="362" r:id="rId17"/>
    <p:sldId id="288" r:id="rId18"/>
    <p:sldId id="289" r:id="rId19"/>
    <p:sldId id="354" r:id="rId20"/>
    <p:sldId id="329" r:id="rId21"/>
    <p:sldId id="332" r:id="rId22"/>
    <p:sldId id="330" r:id="rId23"/>
    <p:sldId id="321" r:id="rId24"/>
  </p:sldIdLst>
  <p:sldSz cx="12433300" cy="698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F0"/>
          </a:solidFill>
        </a:fill>
      </a:tcStyle>
    </a:wholeTbl>
    <a:band2H>
      <a:tcTxStyle/>
      <a:tcStyle>
        <a:tcBdr/>
        <a:fill>
          <a:solidFill>
            <a:srgbClr val="E6EBF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CDED"/>
          </a:solidFill>
        </a:fill>
      </a:tcStyle>
    </a:wholeTbl>
    <a:band2H>
      <a:tcTxStyle/>
      <a:tcStyle>
        <a:tcBdr/>
        <a:fill>
          <a:solidFill>
            <a:srgbClr val="EAE7F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6CA"/>
          </a:solidFill>
        </a:fill>
      </a:tcStyle>
    </a:wholeTbl>
    <a:band2H>
      <a:tcTxStyle/>
      <a:tcStyle>
        <a:tcBdr/>
        <a:fill>
          <a:solidFill>
            <a:srgbClr val="FFF3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25" autoAdjust="0"/>
    <p:restoredTop sz="85531" autoAdjust="0"/>
  </p:normalViewPr>
  <p:slideViewPr>
    <p:cSldViewPr snapToGrid="0">
      <p:cViewPr varScale="1">
        <p:scale>
          <a:sx n="96" d="100"/>
          <a:sy n="96" d="100"/>
        </p:scale>
        <p:origin x="4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7785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Started as a migration tool, so I</a:t>
            </a:r>
            <a:r>
              <a:rPr lang="en-US" b="0" baseline="0" dirty="0"/>
              <a:t> strived to support older environments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No reliance on SQLPS, because we’ve got a history ;)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689729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8599335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036799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0228276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0877414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316460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8" name="Shape 3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sz="2200" b="0" i="0" dirty="0">
              <a:effectLst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104608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9949692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7668039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94387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0" name="Shape 2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0233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1800" dirty="0"/>
              <a:t>Cut</a:t>
            </a:r>
            <a:r>
              <a:rPr lang="en-US" sz="1800" baseline="0" dirty="0"/>
              <a:t> it out.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634349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4838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91126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4991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1497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Community project, initially started out as Start-</a:t>
            </a:r>
            <a:r>
              <a:rPr lang="en-US" b="0" dirty="0" err="1"/>
              <a:t>SqlMigration</a:t>
            </a:r>
            <a:r>
              <a:rPr lang="en-US" b="0" dirty="0"/>
              <a:t> but has grown into a DBA’s best friend. </a:t>
            </a:r>
            <a:r>
              <a:rPr lang="en-US" b="0" dirty="0" err="1"/>
              <a:t>dbatools</a:t>
            </a:r>
            <a:r>
              <a:rPr lang="en-US" b="0" dirty="0"/>
              <a:t> currently sports 79</a:t>
            </a:r>
            <a:r>
              <a:rPr lang="en-US" b="0" baseline="0" dirty="0"/>
              <a:t> commands.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baseline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How many of you have heard of </a:t>
            </a:r>
            <a:r>
              <a:rPr lang="en-US" b="0" baseline="0" dirty="0" err="1"/>
              <a:t>dbatools</a:t>
            </a:r>
            <a:r>
              <a:rPr lang="en-US" b="0" baseline="0" dirty="0"/>
              <a:t>? How many of you have used it? How many knew it was born in Belgium? :D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2631337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0" name="Shape 2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0326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Community project, initially started out as Start-</a:t>
            </a:r>
            <a:r>
              <a:rPr lang="en-US" b="0" dirty="0" err="1"/>
              <a:t>SqlMigration</a:t>
            </a:r>
            <a:r>
              <a:rPr lang="en-US" b="0" dirty="0"/>
              <a:t> but has grown into a DBA’s best friend. </a:t>
            </a:r>
            <a:r>
              <a:rPr lang="en-US" b="0" dirty="0" err="1"/>
              <a:t>dbatools</a:t>
            </a:r>
            <a:r>
              <a:rPr lang="en-US" b="0" dirty="0"/>
              <a:t> currently sports 100 </a:t>
            </a:r>
            <a:r>
              <a:rPr lang="en-US" b="0" baseline="0" dirty="0"/>
              <a:t>commands.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baseline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How many of you have heard of </a:t>
            </a:r>
            <a:r>
              <a:rPr lang="en-US" b="0" baseline="0" dirty="0" err="1"/>
              <a:t>dbatools</a:t>
            </a:r>
            <a:r>
              <a:rPr lang="en-US" b="0" baseline="0" dirty="0"/>
              <a:t>? How many of you have used it? 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1" cy="3839132"/>
          </a:xfrm>
          <a:prstGeom prst="rect">
            <a:avLst/>
          </a:prstGeom>
        </p:spPr>
        <p:txBody>
          <a:bodyPr lIns="91438" tIns="91438" rIns="91438" bIns="91438"/>
          <a:lstStyle>
            <a:lvl1pPr marL="342832" indent="-342832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4870" indent="-392035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7075" indent="-44568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5151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3706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5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47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sz="half" idx="1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31748" indent="-266090">
              <a:defRPr sz="3200"/>
            </a:lvl2pPr>
            <a:lvl3pPr marL="1241755" indent="-310438">
              <a:defRPr sz="3200"/>
            </a:lvl3pPr>
            <a:lvl4pPr marL="1769501" indent="-372526">
              <a:defRPr sz="3200"/>
            </a:lvl4pPr>
            <a:lvl5pPr marL="2235159" indent="-372526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3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25" name="Shape 125"/>
          <p:cNvSpPr>
            <a:spLocks noGrp="1"/>
          </p:cNvSpPr>
          <p:nvPr>
            <p:ph type="pic" sz="half" idx="13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65658">
              <a:buSzTx/>
              <a:buFontTx/>
              <a:buNone/>
              <a:defRPr sz="1600"/>
            </a:lvl2pPr>
            <a:lvl3pPr marL="0" indent="931316">
              <a:buSzTx/>
              <a:buFontTx/>
              <a:buNone/>
              <a:defRPr sz="1600"/>
            </a:lvl3pPr>
            <a:lvl4pPr marL="0" indent="1396975">
              <a:buSzTx/>
              <a:buFontTx/>
              <a:buNone/>
              <a:defRPr sz="1600"/>
            </a:lvl4pPr>
            <a:lvl5pPr marL="0" indent="1862633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Shape 1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8897580" y="371885"/>
            <a:ext cx="2680931" cy="5919467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idx="1"/>
          </p:nvPr>
        </p:nvSpPr>
        <p:spPr>
          <a:xfrm>
            <a:off x="854789" y="371885"/>
            <a:ext cx="7887376" cy="591946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2" cy="3839133"/>
          </a:xfrm>
          <a:prstGeom prst="rect">
            <a:avLst/>
          </a:prstGeom>
        </p:spPr>
        <p:txBody>
          <a:bodyPr lIns="91438" tIns="91438" rIns="91438" bIns="91438"/>
          <a:lstStyle>
            <a:lvl1pPr marL="342400" indent="-342400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3945" indent="-391543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5794" indent="-445125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3521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1788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6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46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54" name="Shape 154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1334561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46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62" name="Shape 162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2" cy="1337753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50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87" name="Shape 187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1" cy="1337752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1554162" y="1143146"/>
            <a:ext cx="9324976" cy="2431816"/>
          </a:xfrm>
          <a:prstGeom prst="rect">
            <a:avLst/>
          </a:prstGeom>
        </p:spPr>
        <p:txBody>
          <a:bodyPr anchor="b"/>
          <a:lstStyle>
            <a:lvl1pPr algn="ctr"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1554162" y="3668743"/>
            <a:ext cx="9324976" cy="168642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65658" algn="ctr">
              <a:buSzTx/>
              <a:buFontTx/>
              <a:buNone/>
              <a:defRPr sz="2400"/>
            </a:lvl2pPr>
            <a:lvl3pPr marL="0" indent="931316" algn="ctr">
              <a:buSzTx/>
              <a:buFontTx/>
              <a:buNone/>
              <a:defRPr sz="2400"/>
            </a:lvl3pPr>
            <a:lvl4pPr marL="0" indent="1396975" algn="ctr">
              <a:buSzTx/>
              <a:buFontTx/>
              <a:buNone/>
              <a:defRPr sz="2400"/>
            </a:lvl4pPr>
            <a:lvl5pPr marL="0" indent="1862633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848314" y="1741401"/>
            <a:ext cx="10723721" cy="2905566"/>
          </a:xfrm>
          <a:prstGeom prst="rect">
            <a:avLst/>
          </a:prstGeom>
        </p:spPr>
        <p:txBody>
          <a:bodyPr anchor="b"/>
          <a:lstStyle>
            <a:lvl1pPr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848314" y="4674453"/>
            <a:ext cx="10723721" cy="152796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65658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31316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96975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62633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body" sz="half" idx="1"/>
          </p:nvPr>
        </p:nvSpPr>
        <p:spPr>
          <a:xfrm>
            <a:off x="854789" y="1859433"/>
            <a:ext cx="5284154" cy="443191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hape 8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title"/>
          </p:nvPr>
        </p:nvSpPr>
        <p:spPr>
          <a:xfrm>
            <a:off x="856408" y="371886"/>
            <a:ext cx="10723722" cy="135011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856408" y="1712295"/>
            <a:ext cx="5259870" cy="839171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1pPr>
            <a:lvl2pPr marL="0" indent="465658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2pPr>
            <a:lvl3pPr marL="0" indent="931316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3pPr>
            <a:lvl4pPr marL="0" indent="1396975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4pPr>
            <a:lvl5pPr marL="0" indent="1862633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hape 91"/>
          <p:cNvSpPr>
            <a:spLocks noGrp="1"/>
          </p:cNvSpPr>
          <p:nvPr>
            <p:ph type="body" sz="quarter" idx="13"/>
          </p:nvPr>
        </p:nvSpPr>
        <p:spPr>
          <a:xfrm>
            <a:off x="6294358" y="1712295"/>
            <a:ext cx="5285772" cy="839171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0" name="Shape 10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54789" y="371886"/>
            <a:ext cx="10723722" cy="1350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4789" y="1859433"/>
            <a:ext cx="10723722" cy="4431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304855" y="6525383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9" r:id="rId18"/>
  </p:sldLayoutIdLst>
  <p:transition spd="med"/>
  <p:txStyles>
    <p:titleStyle>
      <a:lvl1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32829" marR="0" indent="-232829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37291" marR="0" indent="-271633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57277" marR="0" indent="-325960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59153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24811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90469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56127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621786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87444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1pPr>
      <a:lvl2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2pPr>
      <a:lvl3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3pPr>
      <a:lvl4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4pPr>
      <a:lvl5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5pPr>
      <a:lvl6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6pPr>
      <a:lvl7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7pPr>
      <a:lvl8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8pPr>
      <a:lvl9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sz="6600" dirty="0" err="1"/>
              <a:t>dbatools</a:t>
            </a:r>
            <a:r>
              <a:rPr lang="en-US" sz="6600" dirty="0"/>
              <a:t> </a:t>
            </a:r>
            <a:r>
              <a:rPr lang="en-US" sz="6600" dirty="0">
                <a:solidFill>
                  <a:srgbClr val="FF0000"/>
                </a:solidFill>
              </a:rPr>
              <a:t>❤</a:t>
            </a:r>
            <a:r>
              <a:rPr lang="en-US" sz="6600" dirty="0"/>
              <a:t> SQL Server</a:t>
            </a:r>
            <a:endParaRPr sz="6600" dirty="0"/>
          </a:p>
        </p:txBody>
      </p:sp>
      <p:sp>
        <p:nvSpPr>
          <p:cNvPr id="4" name="Rectangle 3"/>
          <p:cNvSpPr/>
          <p:nvPr/>
        </p:nvSpPr>
        <p:spPr>
          <a:xfrm>
            <a:off x="4693231" y="5138696"/>
            <a:ext cx="24801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Presented by</a:t>
            </a:r>
          </a:p>
          <a:p>
            <a:pPr algn="ctr"/>
            <a:r>
              <a:rPr lang="en-US" dirty="0"/>
              <a:t>Chrissy LeMaire, MVP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0416" y="2331542"/>
            <a:ext cx="2197518" cy="1995292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86"/>
          <p:cNvSpPr/>
          <p:nvPr/>
        </p:nvSpPr>
        <p:spPr>
          <a:xfrm>
            <a:off x="2721294" y="6595161"/>
            <a:ext cx="7226474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t>chrissy lemaire, mvp: netnerds.net, @cl                            code: dbatools.io</a:t>
            </a:r>
          </a:p>
        </p:txBody>
      </p:sp>
    </p:spTree>
    <p:extLst>
      <p:ext uri="{BB962C8B-B14F-4D97-AF65-F5344CB8AC3E}">
        <p14:creationId xmlns:p14="http://schemas.microsoft.com/office/powerpoint/2010/main" val="4135573073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System Requirements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532101" y="1491732"/>
            <a:ext cx="5126576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Minimum</a:t>
            </a:r>
            <a:br>
              <a:rPr lang="en-US" sz="3200" b="1" u="sng" dirty="0"/>
            </a:b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PowerShell v3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Management Studio 2008 R2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2000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 marL="342900" lvl="3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583841" y="1451976"/>
            <a:ext cx="563466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Recommended</a:t>
            </a:r>
            <a:br>
              <a:rPr lang="en-US" sz="3200" b="1" u="sng" dirty="0"/>
            </a:b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PowerShell v5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Management Studio 2012+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2005+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 marL="342900" lvl="3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3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4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  <p:sp>
        <p:nvSpPr>
          <p:cNvPr id="3" name="Rectangle 2"/>
          <p:cNvSpPr/>
          <p:nvPr/>
        </p:nvSpPr>
        <p:spPr>
          <a:xfrm>
            <a:off x="3636403" y="5200687"/>
            <a:ext cx="5785558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100" dirty="0"/>
              <a:t>Most </a:t>
            </a:r>
            <a:r>
              <a:rPr lang="en-US" sz="2100" dirty="0" err="1"/>
              <a:t>dbatools</a:t>
            </a:r>
            <a:r>
              <a:rPr lang="en-US" sz="2100" dirty="0"/>
              <a:t> commands do not care about the</a:t>
            </a:r>
          </a:p>
          <a:p>
            <a:pPr algn="ctr"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100" dirty="0"/>
              <a:t>version of PowerShell on the server – only client.</a:t>
            </a:r>
          </a:p>
        </p:txBody>
      </p:sp>
    </p:spTree>
    <p:extLst>
      <p:ext uri="{BB962C8B-B14F-4D97-AF65-F5344CB8AC3E}">
        <p14:creationId xmlns:p14="http://schemas.microsoft.com/office/powerpoint/2010/main" val="59595283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Install is easy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532101" y="1491732"/>
            <a:ext cx="1111656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PowerShell Gallery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r>
              <a:rPr lang="en-US" sz="2400" dirty="0"/>
              <a:t> –Scope </a:t>
            </a:r>
            <a:r>
              <a:rPr lang="en-US" sz="2400" dirty="0" err="1"/>
              <a:t>CurrentUser</a:t>
            </a:r>
            <a:br>
              <a:rPr lang="en-US" sz="2000" dirty="0"/>
            </a:br>
            <a:endParaRPr lang="en-US" sz="20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GitHub – dbatools.io/</a:t>
            </a:r>
            <a:r>
              <a:rPr lang="en-US" sz="3200" b="1" u="sng" dirty="0" err="1"/>
              <a:t>git</a:t>
            </a: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Invoke-Expression (Invoke-</a:t>
            </a:r>
            <a:r>
              <a:rPr lang="en-US" sz="2400" dirty="0" err="1"/>
              <a:t>WebRequest</a:t>
            </a:r>
            <a:r>
              <a:rPr lang="en-US" sz="2400" dirty="0"/>
              <a:t> https://dbatools.io/in)</a:t>
            </a:r>
            <a:br>
              <a:rPr lang="en-US" sz="2000" dirty="0"/>
            </a:br>
            <a:endParaRPr lang="en-US" sz="2000" b="1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469792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See?</a:t>
            </a:r>
            <a:endParaRPr dirty="0"/>
          </a:p>
        </p:txBody>
      </p:sp>
      <p:pic>
        <p:nvPicPr>
          <p:cNvPr id="4" name="inst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26315" y="1063256"/>
            <a:ext cx="9016431" cy="506383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9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0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918699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Support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532101" y="1491732"/>
            <a:ext cx="11116560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We aim for: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SQL Server 2000 – </a:t>
            </a:r>
            <a:r>
              <a:rPr lang="en-US" sz="2600" dirty="0" err="1"/>
              <a:t>vNext</a:t>
            </a: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Express – Datacenter Edition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Clustered and stand-alone instances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Windows and SQL authentication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Default and named instances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600" dirty="0"/>
              <a:t>Multiple instances on one server</a:t>
            </a:r>
            <a:br>
              <a:rPr lang="en-US" sz="2000" dirty="0"/>
            </a:br>
            <a:endParaRPr lang="en-US" sz="2000" b="1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183234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266249" y="291530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Support</a:t>
            </a:r>
            <a:endParaRPr dirty="0"/>
          </a:p>
        </p:txBody>
      </p:sp>
      <p:sp>
        <p:nvSpPr>
          <p:cNvPr id="454" name="Shape 454"/>
          <p:cNvSpPr/>
          <p:nvPr/>
        </p:nvSpPr>
        <p:spPr>
          <a:xfrm>
            <a:off x="266249" y="265404"/>
            <a:ext cx="11883829" cy="1654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>
            <a:lvl1pPr defTabSz="932563">
              <a:lnSpc>
                <a:spcPct val="90000"/>
              </a:lnSpc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br/>
            <a:endParaRPr/>
          </a:p>
        </p:txBody>
      </p:sp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  <p:pic>
        <p:nvPicPr>
          <p:cNvPr id="4" name="dropdown_g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9027" y="1775118"/>
            <a:ext cx="8578272" cy="344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69223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Before I begin the demos..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532101" y="1302891"/>
            <a:ext cx="1111656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Feature Freeze Coming Soon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March 1 begins a feature freeze, to make way for 1.0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1.0 will be awesome, but will have breaking features</a:t>
            </a:r>
            <a:br>
              <a:rPr lang="en-US" sz="2000" dirty="0"/>
            </a:br>
            <a:endParaRPr lang="en-US" sz="20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What We’ll Be Doing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Fixing all bugs reported at dbatools.io/issues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Making permissions check more accurate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Standardizing command names, parameter names, help, variables, etc.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Standardizing output – going to all objects and verbose instead of text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Adding more/better pipeline support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Testing, testing, testing</a:t>
            </a:r>
            <a:br>
              <a:rPr lang="en-US" sz="2000" dirty="0"/>
            </a:br>
            <a:endParaRPr lang="en-US" sz="2000" b="1" u="sng" dirty="0"/>
          </a:p>
        </p:txBody>
      </p:sp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823133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Before I begin the demos..</a:t>
            </a:r>
            <a:endParaRPr dirty="0"/>
          </a:p>
        </p:txBody>
      </p:sp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  <p:sp>
        <p:nvSpPr>
          <p:cNvPr id="8" name="Rectangle 7"/>
          <p:cNvSpPr/>
          <p:nvPr/>
        </p:nvSpPr>
        <p:spPr>
          <a:xfrm>
            <a:off x="532101" y="1491732"/>
            <a:ext cx="11116560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Releases will continue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We will continue to release bug fixes</a:t>
            </a:r>
            <a:br>
              <a:rPr lang="en-US" sz="2400" dirty="0"/>
            </a:br>
            <a:br>
              <a:rPr lang="en-US" sz="2000" dirty="0"/>
            </a:br>
            <a:endParaRPr lang="en-US" sz="20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1.0 will be released on June 1, 2017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Crossing our fingers</a:t>
            </a:r>
            <a:br>
              <a:rPr lang="en-US" sz="2000" dirty="0"/>
            </a:br>
            <a:endParaRPr lang="en-US" sz="2000" b="1" u="sng" dirty="0"/>
          </a:p>
        </p:txBody>
      </p:sp>
    </p:spTree>
    <p:extLst>
      <p:ext uri="{BB962C8B-B14F-4D97-AF65-F5344CB8AC3E}">
        <p14:creationId xmlns:p14="http://schemas.microsoft.com/office/powerpoint/2010/main" val="374531401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266249" y="291530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Start-</a:t>
            </a:r>
            <a:r>
              <a:rPr lang="en-US" dirty="0" err="1"/>
              <a:t>SqlMigration</a:t>
            </a:r>
            <a:endParaRPr dirty="0"/>
          </a:p>
        </p:txBody>
      </p:sp>
      <p:sp>
        <p:nvSpPr>
          <p:cNvPr id="454" name="Shape 454"/>
          <p:cNvSpPr/>
          <p:nvPr/>
        </p:nvSpPr>
        <p:spPr>
          <a:xfrm>
            <a:off x="266249" y="265404"/>
            <a:ext cx="11883829" cy="1654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>
            <a:lvl1pPr defTabSz="932563">
              <a:lnSpc>
                <a:spcPct val="90000"/>
              </a:lnSpc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br/>
            <a:endParaRPr/>
          </a:p>
        </p:txBody>
      </p:sp>
      <p:pic>
        <p:nvPicPr>
          <p:cNvPr id="2" name="sharepoint-migr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8354" y="1092808"/>
            <a:ext cx="8752354" cy="5073828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360018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1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266249" y="291530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Start-</a:t>
            </a:r>
            <a:r>
              <a:rPr lang="en-US" dirty="0" err="1"/>
              <a:t>SqlMigration</a:t>
            </a:r>
            <a:endParaRPr dirty="0"/>
          </a:p>
        </p:txBody>
      </p:sp>
      <p:sp>
        <p:nvSpPr>
          <p:cNvPr id="454" name="Shape 454"/>
          <p:cNvSpPr/>
          <p:nvPr/>
        </p:nvSpPr>
        <p:spPr>
          <a:xfrm>
            <a:off x="266249" y="265404"/>
            <a:ext cx="11883829" cy="1654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38" tIns="91438" rIns="91438" bIns="91438">
            <a:spAutoFit/>
          </a:bodyPr>
          <a:lstStyle>
            <a:lvl1pPr defTabSz="932563">
              <a:lnSpc>
                <a:spcPct val="90000"/>
              </a:lnSpc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br/>
            <a:endParaRPr/>
          </a:p>
        </p:txBody>
      </p:sp>
      <p:pic>
        <p:nvPicPr>
          <p:cNvPr id="4" name="giph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90925" y="1749425"/>
            <a:ext cx="4400550" cy="325755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032350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56"/>
          <p:cNvSpPr txBox="1">
            <a:spLocks/>
          </p:cNvSpPr>
          <p:nvPr/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 anchor="t">
            <a:normAutofit fontScale="97500"/>
          </a:bodyPr>
          <a:lstStyle>
            <a:lvl1pPr marL="0" marR="0" indent="0" algn="l" defTabSz="931388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ctr"/>
            <a:r>
              <a:rPr lang="en-US" sz="4000" dirty="0">
                <a:solidFill>
                  <a:schemeClr val="bg2"/>
                </a:solidFill>
              </a:rPr>
              <a:t>SQL Server Administration and Best Practices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74736" y="4854892"/>
            <a:ext cx="11887202" cy="1337753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52905" y="2913498"/>
            <a:ext cx="1758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demo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108" y="2165107"/>
            <a:ext cx="2197518" cy="199529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2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3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0893273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-</a:t>
            </a:r>
            <a:r>
              <a:rPr lang="en-US" dirty="0" err="1"/>
              <a:t>WhatIf</a:t>
            </a:r>
            <a:br>
              <a:rPr lang="en-US" dirty="0"/>
            </a:br>
            <a:r>
              <a:rPr lang="en-US" sz="2400" dirty="0"/>
              <a:t>SQL Server Migrations went more like this</a:t>
            </a:r>
            <a:r>
              <a:rPr lang="is-IS" sz="2400" dirty="0"/>
              <a:t>…</a:t>
            </a:r>
            <a:endParaRPr sz="2400" dirty="0"/>
          </a:p>
        </p:txBody>
      </p:sp>
      <p:pic>
        <p:nvPicPr>
          <p:cNvPr id="41" name="start-sqlmigration-export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715893" y="1223157"/>
            <a:ext cx="6831869" cy="505632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7" name="Shape 286"/>
          <p:cNvSpPr/>
          <p:nvPr/>
        </p:nvSpPr>
        <p:spPr>
          <a:xfrm>
            <a:off x="2721294" y="6595161"/>
            <a:ext cx="7226474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err="1"/>
              <a:t>chrissy</a:t>
            </a:r>
            <a:r>
              <a:rPr dirty="0"/>
              <a:t> </a:t>
            </a:r>
            <a:r>
              <a:rPr dirty="0" err="1"/>
              <a:t>lemaire</a:t>
            </a:r>
            <a:r>
              <a:rPr dirty="0"/>
              <a:t>, </a:t>
            </a:r>
            <a:r>
              <a:rPr dirty="0" err="1"/>
              <a:t>mvp</a:t>
            </a:r>
            <a:r>
              <a:rPr dirty="0"/>
              <a:t>: netnerds.net, @cl                            code: dbatools.io</a:t>
            </a:r>
          </a:p>
        </p:txBody>
      </p:sp>
    </p:spTree>
    <p:extLst>
      <p:ext uri="{BB962C8B-B14F-4D97-AF65-F5344CB8AC3E}">
        <p14:creationId xmlns:p14="http://schemas.microsoft.com/office/powerpoint/2010/main" val="49998646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93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How to Get-Help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66249" y="1374679"/>
            <a:ext cx="11160194" cy="4658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within each command</a:t>
            </a:r>
            <a:br>
              <a:rPr lang="en-US" sz="3200" dirty="0"/>
            </a:br>
            <a:r>
              <a:rPr lang="en-US" sz="3200" dirty="0"/>
              <a:t>     Get-Help Start-</a:t>
            </a:r>
            <a:r>
              <a:rPr lang="en-US" sz="3200" dirty="0" err="1"/>
              <a:t>SqlMigration</a:t>
            </a:r>
            <a:r>
              <a:rPr lang="en-US" sz="3200" dirty="0"/>
              <a:t> –Detailed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on dbatools.io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dbatools.io/Start-</a:t>
            </a:r>
            <a:r>
              <a:rPr lang="en-US" sz="3200" dirty="0" err="1"/>
              <a:t>SqlMigration</a:t>
            </a:r>
            <a:endParaRPr lang="en-US" sz="3200" dirty="0"/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dbatools.io/Repair-</a:t>
            </a:r>
            <a:r>
              <a:rPr lang="en-US" sz="3200" dirty="0" err="1"/>
              <a:t>SqlOrphanUser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Some commands have videos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</a:t>
            </a:r>
            <a:r>
              <a:rPr lang="en-US" sz="3200" dirty="0" err="1"/>
              <a:t>youtube</a:t>
            </a:r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9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0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324174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Join us! – 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sqlcollaboratve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440" y="1139325"/>
            <a:ext cx="8833445" cy="5099934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1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2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0456146"/>
      </p:ext>
    </p:extLst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Join us! - dbatools.io/slack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011" y="1211549"/>
            <a:ext cx="9773283" cy="4806663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6205823"/>
      </p:ext>
    </p:extLst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Community got us </a:t>
            </a:r>
            <a:r>
              <a:rPr lang="en-US" dirty="0" err="1"/>
              <a:t>feelin</a:t>
            </a:r>
            <a:r>
              <a:rPr lang="en-US" dirty="0"/>
              <a:t>’ like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2" name="w7Fzhb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0657" y="1468632"/>
            <a:ext cx="6781800" cy="3810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0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1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462939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sz="6600" dirty="0"/>
              <a:t>Cloud &amp; </a:t>
            </a:r>
            <a:r>
              <a:rPr lang="en-US" sz="6600" dirty="0" err="1"/>
              <a:t>DataCenter</a:t>
            </a:r>
            <a:r>
              <a:rPr lang="en-US" sz="6600" dirty="0"/>
              <a:t> (PowerShell)</a:t>
            </a:r>
            <a:endParaRPr sz="6600" dirty="0"/>
          </a:p>
        </p:txBody>
      </p:sp>
      <p:sp>
        <p:nvSpPr>
          <p:cNvPr id="4" name="Rectangle 3"/>
          <p:cNvSpPr/>
          <p:nvPr/>
        </p:nvSpPr>
        <p:spPr>
          <a:xfrm>
            <a:off x="5547238" y="5316496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Since 2015</a:t>
            </a:r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86"/>
          <p:cNvSpPr/>
          <p:nvPr/>
        </p:nvSpPr>
        <p:spPr>
          <a:xfrm>
            <a:off x="2721294" y="6595161"/>
            <a:ext cx="7226474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err="1"/>
              <a:t>chrissy</a:t>
            </a:r>
            <a:r>
              <a:rPr dirty="0"/>
              <a:t> </a:t>
            </a:r>
            <a:r>
              <a:rPr dirty="0" err="1"/>
              <a:t>lemaire</a:t>
            </a:r>
            <a:r>
              <a:rPr dirty="0"/>
              <a:t>, </a:t>
            </a:r>
            <a:r>
              <a:rPr dirty="0" err="1"/>
              <a:t>mvp</a:t>
            </a:r>
            <a:r>
              <a:rPr dirty="0"/>
              <a:t>: netnerds.net, @cl                            code: dbatools.io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6729" y="2108619"/>
            <a:ext cx="2799842" cy="279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98644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0" y="636105"/>
            <a:ext cx="12433300" cy="114326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sz="6600" dirty="0"/>
              <a:t>        DBA at NATO Special Ops</a:t>
            </a:r>
            <a:endParaRPr sz="6600"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86"/>
          <p:cNvSpPr/>
          <p:nvPr/>
        </p:nvSpPr>
        <p:spPr>
          <a:xfrm>
            <a:off x="2721294" y="6595161"/>
            <a:ext cx="7226474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t>chrissy lemaire, mvp: netnerds.net, @cl                            code: dbatools.io</a:t>
            </a:r>
          </a:p>
        </p:txBody>
      </p:sp>
      <p:pic>
        <p:nvPicPr>
          <p:cNvPr id="1034" name="Picture 10" descr="Image result for general dynamic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2764" y="2906174"/>
            <a:ext cx="9978518" cy="858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4138" y="582678"/>
            <a:ext cx="1070920" cy="101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055039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0" y="636105"/>
            <a:ext cx="12433300" cy="114326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sz="6600" dirty="0"/>
              <a:t> </a:t>
            </a:r>
            <a:endParaRPr sz="6600"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86"/>
          <p:cNvSpPr/>
          <p:nvPr/>
        </p:nvSpPr>
        <p:spPr>
          <a:xfrm>
            <a:off x="2721294" y="6595161"/>
            <a:ext cx="7226474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t>chrissy lemaire, mvp: netnerds.net, @cl                            code: dbatools.io</a:t>
            </a:r>
          </a:p>
        </p:txBody>
      </p:sp>
      <p:pic>
        <p:nvPicPr>
          <p:cNvPr id="1034" name="Picture 10" descr="Image result for general dynamic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5272" y="584658"/>
            <a:ext cx="9978518" cy="858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843869" y="5199673"/>
            <a:ext cx="5796972" cy="5724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146304" tIns="146304" rIns="146304" bIns="146304" numCol="1" spcCol="38100" rtlCol="0" anchor="t">
            <a:spAutoFit/>
          </a:bodyPr>
          <a:lstStyle/>
          <a:p>
            <a:r>
              <a:rPr lang="en-US" dirty="0" err="1"/>
              <a:t>RoboCop’s</a:t>
            </a:r>
            <a:r>
              <a:rPr lang="en-US" dirty="0"/>
              <a:t> </a:t>
            </a:r>
            <a:r>
              <a:rPr lang="en-US" dirty="0"/>
              <a:t>RBS-80 Heavy Phased Plasma Pulse Gun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chemeClr val="accent5"/>
              </a:solidFill>
              <a:effectLst/>
              <a:uFillTx/>
              <a:latin typeface="+mn-lt"/>
              <a:ea typeface="+mn-ea"/>
              <a:cs typeface="+mn-cs"/>
              <a:sym typeface="Helvetica Neue"/>
            </a:endParaRPr>
          </a:p>
        </p:txBody>
      </p:sp>
      <p:pic>
        <p:nvPicPr>
          <p:cNvPr id="1026" name="Picture 2" descr="Image result for rBS-80 Phased Plasma Pulse Gu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133" y="2246511"/>
            <a:ext cx="5686425" cy="27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0762728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sz="6600" dirty="0"/>
              <a:t> </a:t>
            </a:r>
            <a:endParaRPr sz="6600"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86"/>
          <p:cNvSpPr/>
          <p:nvPr/>
        </p:nvSpPr>
        <p:spPr>
          <a:xfrm>
            <a:off x="2721294" y="6595161"/>
            <a:ext cx="7226474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dirty="0" err="1"/>
              <a:t>chrissy</a:t>
            </a:r>
            <a:r>
              <a:rPr dirty="0"/>
              <a:t> </a:t>
            </a:r>
            <a:r>
              <a:rPr dirty="0" err="1"/>
              <a:t>lemaire</a:t>
            </a:r>
            <a:r>
              <a:rPr dirty="0"/>
              <a:t>, </a:t>
            </a:r>
            <a:r>
              <a:rPr dirty="0" err="1"/>
              <a:t>mvp</a:t>
            </a:r>
            <a:r>
              <a:rPr dirty="0"/>
              <a:t>: netnerds.net, @cl                            code: dbatools.io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900" y="1130703"/>
            <a:ext cx="895350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195243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440"/>
          <p:cNvSpPr txBox="1">
            <a:spLocks/>
          </p:cNvSpPr>
          <p:nvPr/>
        </p:nvSpPr>
        <p:spPr>
          <a:xfrm>
            <a:off x="266249" y="265404"/>
            <a:ext cx="11883829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/>
              <a:t>        twitter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47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48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  <p:pic>
        <p:nvPicPr>
          <p:cNvPr id="8" name="Picture 2" descr="Image result for giant twitter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30" y="141827"/>
            <a:ext cx="1114378" cy="90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5224560" y="2672834"/>
            <a:ext cx="196720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@cl</a:t>
            </a:r>
          </a:p>
        </p:txBody>
      </p:sp>
    </p:spTree>
    <p:extLst>
      <p:ext uri="{BB962C8B-B14F-4D97-AF65-F5344CB8AC3E}">
        <p14:creationId xmlns:p14="http://schemas.microsoft.com/office/powerpoint/2010/main" val="958840106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roup 256"/>
          <p:cNvGrpSpPr/>
          <p:nvPr/>
        </p:nvGrpSpPr>
        <p:grpSpPr>
          <a:xfrm>
            <a:off x="1900576" y="1888189"/>
            <a:ext cx="8208772" cy="2034806"/>
            <a:chOff x="-1" y="0"/>
            <a:chExt cx="8208771" cy="2034805"/>
          </a:xfrm>
        </p:grpSpPr>
        <p:sp>
          <p:nvSpPr>
            <p:cNvPr id="225" name="Shape 225"/>
            <p:cNvSpPr/>
            <p:nvPr/>
          </p:nvSpPr>
          <p:spPr>
            <a:xfrm>
              <a:off x="372029" y="0"/>
              <a:ext cx="574176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strike="sngStrike" dirty="0"/>
                <a:t>Who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2665573" y="0"/>
              <a:ext cx="1459691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Requirements</a:t>
              </a:r>
              <a:endParaRPr dirty="0"/>
            </a:p>
          </p:txBody>
        </p:sp>
        <p:sp>
          <p:nvSpPr>
            <p:cNvPr id="227" name="Shape 227"/>
            <p:cNvSpPr/>
            <p:nvPr/>
          </p:nvSpPr>
          <p:spPr>
            <a:xfrm>
              <a:off x="7003312" y="1665477"/>
              <a:ext cx="1151914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Questions</a:t>
              </a:r>
              <a:r>
                <a:rPr dirty="0"/>
                <a:t>!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542681" y="1665477"/>
              <a:ext cx="1010850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Overview</a:t>
              </a:r>
              <a:endParaRPr dirty="0"/>
            </a:p>
          </p:txBody>
        </p:sp>
        <p:sp>
          <p:nvSpPr>
            <p:cNvPr id="229" name="Shape 229"/>
            <p:cNvSpPr/>
            <p:nvPr/>
          </p:nvSpPr>
          <p:spPr>
            <a:xfrm>
              <a:off x="4475073" y="1665477"/>
              <a:ext cx="662998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Install</a:t>
              </a:r>
              <a:endParaRPr dirty="0"/>
            </a:p>
          </p:txBody>
        </p:sp>
        <p:sp>
          <p:nvSpPr>
            <p:cNvPr id="230" name="Shape 230"/>
            <p:cNvSpPr/>
            <p:nvPr/>
          </p:nvSpPr>
          <p:spPr>
            <a:xfrm>
              <a:off x="5487573" y="0"/>
              <a:ext cx="1350687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 err="1"/>
                <a:t>Hella</a:t>
              </a:r>
              <a:r>
                <a:rPr lang="en-US" dirty="0"/>
                <a:t> Demos</a:t>
              </a:r>
              <a:endParaRPr dirty="0"/>
            </a:p>
          </p:txBody>
        </p:sp>
        <p:sp>
          <p:nvSpPr>
            <p:cNvPr id="232" name="Shape 232"/>
            <p:cNvSpPr/>
            <p:nvPr/>
          </p:nvSpPr>
          <p:spPr>
            <a:xfrm>
              <a:off x="-1" y="396723"/>
              <a:ext cx="1296002" cy="1296148"/>
            </a:xfrm>
            <a:prstGeom prst="rect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1F497D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382553" y="396723"/>
              <a:ext cx="1296003" cy="1296148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2765107" y="396723"/>
              <a:ext cx="1296003" cy="1296148"/>
            </a:xfrm>
            <a:prstGeom prst="rect">
              <a:avLst/>
            </a:prstGeom>
            <a:solidFill>
              <a:srgbClr val="009F3C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4147661" y="396723"/>
              <a:ext cx="1296003" cy="1296148"/>
            </a:xfrm>
            <a:prstGeom prst="rect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5530215" y="396723"/>
              <a:ext cx="1296002" cy="1296148"/>
            </a:xfrm>
            <a:prstGeom prst="rect">
              <a:avLst/>
            </a:prstGeom>
            <a:solidFill>
              <a:srgbClr val="00188F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6912767" y="396723"/>
              <a:ext cx="1296003" cy="1296148"/>
            </a:xfrm>
            <a:prstGeom prst="rect">
              <a:avLst/>
            </a:prstGeom>
            <a:solidFill>
              <a:srgbClr val="A80000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1F497D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grpSp>
          <p:nvGrpSpPr>
            <p:cNvPr id="240" name="Group 240"/>
            <p:cNvGrpSpPr/>
            <p:nvPr/>
          </p:nvGrpSpPr>
          <p:grpSpPr>
            <a:xfrm>
              <a:off x="287949" y="684746"/>
              <a:ext cx="720066" cy="720066"/>
              <a:chOff x="-10" y="-10"/>
              <a:chExt cx="720064" cy="720065"/>
            </a:xfrm>
          </p:grpSpPr>
          <p:sp>
            <p:nvSpPr>
              <p:cNvPr id="238" name="Shape 238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39" name="Shape 239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1</a:t>
                </a:r>
              </a:p>
            </p:txBody>
          </p:sp>
        </p:grpSp>
        <p:grpSp>
          <p:nvGrpSpPr>
            <p:cNvPr id="243" name="Group 243"/>
            <p:cNvGrpSpPr/>
            <p:nvPr/>
          </p:nvGrpSpPr>
          <p:grpSpPr>
            <a:xfrm>
              <a:off x="1669557" y="684746"/>
              <a:ext cx="720066" cy="720066"/>
              <a:chOff x="-10" y="-10"/>
              <a:chExt cx="720064" cy="720065"/>
            </a:xfrm>
          </p:grpSpPr>
          <p:sp>
            <p:nvSpPr>
              <p:cNvPr id="241" name="Shape 241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2</a:t>
                </a:r>
              </a:p>
            </p:txBody>
          </p:sp>
        </p:grpSp>
        <p:grpSp>
          <p:nvGrpSpPr>
            <p:cNvPr id="246" name="Group 246"/>
            <p:cNvGrpSpPr/>
            <p:nvPr/>
          </p:nvGrpSpPr>
          <p:grpSpPr>
            <a:xfrm>
              <a:off x="3053058" y="684746"/>
              <a:ext cx="720065" cy="720066"/>
              <a:chOff x="-10" y="-10"/>
              <a:chExt cx="720064" cy="720065"/>
            </a:xfrm>
          </p:grpSpPr>
          <p:sp>
            <p:nvSpPr>
              <p:cNvPr id="244" name="Shape 244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3</a:t>
                </a:r>
              </a:p>
            </p:txBody>
          </p:sp>
        </p:grpSp>
        <p:grpSp>
          <p:nvGrpSpPr>
            <p:cNvPr id="249" name="Group 249"/>
            <p:cNvGrpSpPr/>
            <p:nvPr/>
          </p:nvGrpSpPr>
          <p:grpSpPr>
            <a:xfrm>
              <a:off x="4435612" y="684746"/>
              <a:ext cx="720065" cy="720066"/>
              <a:chOff x="-10" y="-10"/>
              <a:chExt cx="720064" cy="720065"/>
            </a:xfrm>
          </p:grpSpPr>
          <p:sp>
            <p:nvSpPr>
              <p:cNvPr id="247" name="Shape 247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4</a:t>
                </a:r>
              </a:p>
            </p:txBody>
          </p:sp>
        </p:grpSp>
        <p:grpSp>
          <p:nvGrpSpPr>
            <p:cNvPr id="252" name="Group 252"/>
            <p:cNvGrpSpPr/>
            <p:nvPr/>
          </p:nvGrpSpPr>
          <p:grpSpPr>
            <a:xfrm>
              <a:off x="5818166" y="684746"/>
              <a:ext cx="720066" cy="720066"/>
              <a:chOff x="-10" y="-10"/>
              <a:chExt cx="720064" cy="720065"/>
            </a:xfrm>
          </p:grpSpPr>
          <p:sp>
            <p:nvSpPr>
              <p:cNvPr id="250" name="Shape 250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5</a:t>
                </a:r>
              </a:p>
            </p:txBody>
          </p:sp>
        </p:grpSp>
        <p:grpSp>
          <p:nvGrpSpPr>
            <p:cNvPr id="255" name="Group 255"/>
            <p:cNvGrpSpPr/>
            <p:nvPr/>
          </p:nvGrpSpPr>
          <p:grpSpPr>
            <a:xfrm>
              <a:off x="7200717" y="684746"/>
              <a:ext cx="720066" cy="720066"/>
              <a:chOff x="-10" y="-10"/>
              <a:chExt cx="720064" cy="720065"/>
            </a:xfrm>
          </p:grpSpPr>
          <p:sp>
            <p:nvSpPr>
              <p:cNvPr id="253" name="Shape 253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54" name="Shape 254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6</a:t>
                </a:r>
              </a:p>
            </p:txBody>
          </p:sp>
        </p:grpSp>
      </p:grpSp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dirty="0"/>
              <a:t>Agenda</a:t>
            </a:r>
            <a:r>
              <a:rPr lang="en-US" dirty="0"/>
              <a:t> - dbatools</a:t>
            </a:r>
            <a:endParaRPr dirty="0"/>
          </a:p>
        </p:txBody>
      </p:sp>
      <p:grpSp>
        <p:nvGrpSpPr>
          <p:cNvPr id="38" name="Group 37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39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40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0612086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440"/>
          <p:cNvSpPr txBox="1">
            <a:spLocks/>
          </p:cNvSpPr>
          <p:nvPr/>
        </p:nvSpPr>
        <p:spPr>
          <a:xfrm>
            <a:off x="266249" y="265404"/>
            <a:ext cx="11883829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/>
              <a:t>        </a:t>
            </a:r>
            <a:r>
              <a:rPr lang="en-US" dirty="0" err="1"/>
              <a:t>dbatools</a:t>
            </a:r>
            <a:endParaRPr lang="en-US" dirty="0"/>
          </a:p>
        </p:txBody>
      </p:sp>
      <p:pic>
        <p:nvPicPr>
          <p:cNvPr id="29" name="image19.png" descr="https://camo.githubusercontent.com/8c93ea16603184bd5a75fe4da5647891e23ed8e1/68747470733a2f2f626c6f672e6e65746e657264732e6e65742f77702d636f6e74656e742f75706c6f6164732f323031362f30352f646261746f6f6c732e706e6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493" y="141827"/>
            <a:ext cx="1014859" cy="1014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758" y="1335126"/>
            <a:ext cx="9571546" cy="4838281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647" y="6456414"/>
            <a:ext cx="12433828" cy="548408"/>
            <a:chOff x="2647" y="6456414"/>
            <a:chExt cx="12433828" cy="548408"/>
          </a:xfrm>
        </p:grpSpPr>
        <p:sp>
          <p:nvSpPr>
            <p:cNvPr id="14" name="Shape 263"/>
            <p:cNvSpPr/>
            <p:nvPr/>
          </p:nvSpPr>
          <p:spPr>
            <a:xfrm>
              <a:off x="2647" y="6456414"/>
              <a:ext cx="12433828" cy="548408"/>
            </a:xfrm>
            <a:prstGeom prst="rect">
              <a:avLst/>
            </a:prstGeom>
            <a:solidFill>
              <a:schemeClr val="accent5"/>
            </a:solidFill>
            <a:ln w="12700">
              <a:miter lim="400000"/>
            </a:ln>
          </p:spPr>
          <p:txBody>
            <a:bodyPr lIns="146304" tIns="146304" rIns="146304" bIns="146304" anchor="ctr"/>
            <a:lstStyle/>
            <a:p>
              <a:pPr defTabSz="776329">
                <a:lnSpc>
                  <a:spcPct val="90000"/>
                </a:lnSpc>
                <a:defRPr sz="2400">
                  <a:ln w="9525"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15" name="Shape 286"/>
            <p:cNvSpPr/>
            <p:nvPr/>
          </p:nvSpPr>
          <p:spPr>
            <a:xfrm>
              <a:off x="2721294" y="6595161"/>
              <a:ext cx="7226474" cy="2946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45718" tIns="45718" rIns="45718" bIns="45718">
              <a:spAutoFit/>
            </a:bodyPr>
            <a:lstStyle/>
            <a:p>
              <a:pPr defTabSz="914400">
                <a:spcBef>
                  <a:spcPts val="300"/>
                </a:spcBef>
                <a:defRPr sz="13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 err="1"/>
                <a:t>chrissy</a:t>
              </a:r>
              <a:r>
                <a:rPr dirty="0"/>
                <a:t> </a:t>
              </a:r>
              <a:r>
                <a:rPr dirty="0" err="1"/>
                <a:t>lemaire</a:t>
              </a:r>
              <a:r>
                <a:rPr dirty="0"/>
                <a:t>, </a:t>
              </a:r>
              <a:r>
                <a:rPr dirty="0" err="1"/>
                <a:t>mvp</a:t>
              </a:r>
              <a:r>
                <a:rPr dirty="0"/>
                <a:t>: netnerds.net, @cl                            code: dbatools.io</a:t>
              </a:r>
            </a:p>
          </p:txBody>
        </p:sp>
      </p:grpSp>
    </p:spTree>
  </p:cSld>
  <p:clrMapOvr>
    <a:masterClrMapping/>
  </p:clrMapOvr>
  <p:transition spd="slow"/>
</p:sld>
</file>

<file path=ppt/theme/theme1.xml><?xml version="1.0" encoding="utf-8"?>
<a:theme xmlns:a="http://schemas.openxmlformats.org/drawingml/2006/main" name="Default">
  <a:themeElements>
    <a:clrScheme name="Default">
      <a:dk1>
        <a:srgbClr val="50505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4658</TotalTime>
  <Words>803</Words>
  <Application>Microsoft Office PowerPoint</Application>
  <PresentationFormat>Custom</PresentationFormat>
  <Paragraphs>154</Paragraphs>
  <Slides>23</Slides>
  <Notes>20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Helvetica</vt:lpstr>
      <vt:lpstr>Helvetica Neue</vt:lpstr>
      <vt:lpstr>Segoe UI Light</vt:lpstr>
      <vt:lpstr>Segoe UI Semilight</vt:lpstr>
      <vt:lpstr>Default</vt:lpstr>
      <vt:lpstr>dbatools ❤ SQL Server</vt:lpstr>
      <vt:lpstr>-WhatIf SQL Server Migrations went more like this…</vt:lpstr>
      <vt:lpstr>Cloud &amp; DataCenter (PowerShell)</vt:lpstr>
      <vt:lpstr>        DBA at NATO Special Ops</vt:lpstr>
      <vt:lpstr> </vt:lpstr>
      <vt:lpstr> </vt:lpstr>
      <vt:lpstr>PowerPoint Presentation</vt:lpstr>
      <vt:lpstr>Agenda - dbatools</vt:lpstr>
      <vt:lpstr>PowerPoint Presentation</vt:lpstr>
      <vt:lpstr>System Requirements</vt:lpstr>
      <vt:lpstr>Install is easy</vt:lpstr>
      <vt:lpstr>See?</vt:lpstr>
      <vt:lpstr>Support</vt:lpstr>
      <vt:lpstr>Support</vt:lpstr>
      <vt:lpstr>Before I begin the demos..</vt:lpstr>
      <vt:lpstr>Before I begin the demos..</vt:lpstr>
      <vt:lpstr>Start-SqlMigration</vt:lpstr>
      <vt:lpstr>Start-SqlMigration</vt:lpstr>
      <vt:lpstr> </vt:lpstr>
      <vt:lpstr>How to Get-Help</vt:lpstr>
      <vt:lpstr>Join us! – github.com/sqlcollaboratve</vt:lpstr>
      <vt:lpstr>Join us! - dbatools.io/slack</vt:lpstr>
      <vt:lpstr>Community got us feelin’ like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DBA</dc:title>
  <dc:creator>ctrlb</dc:creator>
  <cp:lastModifiedBy>ctrlb</cp:lastModifiedBy>
  <cp:revision>246</cp:revision>
  <dcterms:modified xsi:type="dcterms:W3CDTF">2017-02-15T22:32:00Z</dcterms:modified>
</cp:coreProperties>
</file>